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29" r:id="rId3"/>
    <p:sldId id="343" r:id="rId4"/>
    <p:sldId id="344" r:id="rId5"/>
    <p:sldId id="345" r:id="rId6"/>
    <p:sldId id="346" r:id="rId7"/>
    <p:sldId id="347" r:id="rId8"/>
    <p:sldId id="348" r:id="rId9"/>
    <p:sldId id="349" r:id="rId10"/>
    <p:sldId id="350" r:id="rId11"/>
    <p:sldId id="298"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81" d="100"/>
          <a:sy n="81"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10</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0025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11</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96286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8790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4779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45118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02401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83955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82589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510057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1800" dirty="0">
                <a:solidFill>
                  <a:srgbClr val="000000"/>
                </a:solidFill>
                <a:latin typeface="Calibri" panose="020F0502020204030204" pitchFamily="34" charset="0"/>
                <a:cs typeface="Calibri" panose="020F0502020204030204" pitchFamily="34" charset="0"/>
              </a:rPr>
              <a:t>2.1. ÜÇ BOYUTLU KATI MODELLEME ÜÇ BOYUTLU MODEL OLUŞTURMA VE DÜZENLEME </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Üç boyutlu çizim ortamı komutları. </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1-Extrude-Kalınlık komutları</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611727"/>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Üç Boyutlu Katı Modelleme</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8.Hafta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2024588"/>
            <a:ext cx="8658708" cy="738664"/>
          </a:xfrm>
          <a:prstGeom prst="rect">
            <a:avLst/>
          </a:prstGeom>
          <a:noFill/>
        </p:spPr>
        <p:txBody>
          <a:bodyPr wrap="square">
            <a:spAutoFit/>
          </a:bodyPr>
          <a:lstStyle/>
          <a:p>
            <a:pPr marL="273050" indent="-273050" algn="l"/>
            <a:r>
              <a:rPr lang="tr-TR" sz="1400" dirty="0"/>
              <a:t>2) 50x50x40 birim boyutlarında dikdörtgenler prizmasının üst düzleminden çizim düzlemi açılır ve </a:t>
            </a:r>
          </a:p>
          <a:p>
            <a:pPr marL="273050" indent="-273050" algn="l"/>
            <a:r>
              <a:rPr lang="tr-TR" sz="1400" dirty="0"/>
              <a:t>köşe noktadan itibaren 20x20 birimlik kare çizilir. Katı oluşturma komutunun “</a:t>
            </a:r>
            <a:r>
              <a:rPr lang="tr-TR" sz="1400" dirty="0" err="1"/>
              <a:t>Cut</a:t>
            </a:r>
            <a:r>
              <a:rPr lang="tr-TR" sz="1400" dirty="0"/>
              <a:t>” özelliğinin </a:t>
            </a:r>
          </a:p>
          <a:p>
            <a:pPr marL="273050" indent="-273050" algn="l"/>
            <a:r>
              <a:rPr lang="tr-TR" sz="1400" dirty="0"/>
              <a:t>mesafeli kesme parametresi olan </a:t>
            </a:r>
            <a:r>
              <a:rPr lang="tr-TR" sz="1400" dirty="0" err="1"/>
              <a:t>Distance</a:t>
            </a:r>
            <a:r>
              <a:rPr lang="tr-TR" sz="1400" dirty="0"/>
              <a:t> kullanılarak 15 mm kesilir</a:t>
            </a:r>
          </a:p>
        </p:txBody>
      </p:sp>
      <p:pic>
        <p:nvPicPr>
          <p:cNvPr id="5" name="Resim 4">
            <a:extLst>
              <a:ext uri="{FF2B5EF4-FFF2-40B4-BE49-F238E27FC236}">
                <a16:creationId xmlns:a16="http://schemas.microsoft.com/office/drawing/2014/main" id="{050E3101-DDAF-FBAB-2C48-F769873F0F2F}"/>
              </a:ext>
            </a:extLst>
          </p:cNvPr>
          <p:cNvPicPr>
            <a:picLocks noChangeAspect="1"/>
          </p:cNvPicPr>
          <p:nvPr/>
        </p:nvPicPr>
        <p:blipFill rotWithShape="1">
          <a:blip r:embed="rId4"/>
          <a:srcRect l="30315" t="32200" r="28736" b="31401"/>
          <a:stretch/>
        </p:blipFill>
        <p:spPr>
          <a:xfrm>
            <a:off x="755576" y="2803118"/>
            <a:ext cx="7416824" cy="3708412"/>
          </a:xfrm>
          <a:prstGeom prst="rect">
            <a:avLst/>
          </a:prstGeom>
        </p:spPr>
      </p:pic>
      <p:sp>
        <p:nvSpPr>
          <p:cNvPr id="9" name="Rectangle 2">
            <a:extLst>
              <a:ext uri="{FF2B5EF4-FFF2-40B4-BE49-F238E27FC236}">
                <a16:creationId xmlns:a16="http://schemas.microsoft.com/office/drawing/2014/main" id="{6F07D9A6-EB89-A690-C94F-44A24896EEB4}"/>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400129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9364" y="1916832"/>
            <a:ext cx="8658708" cy="3170099"/>
          </a:xfrm>
          <a:prstGeom prst="rect">
            <a:avLst/>
          </a:prstGeom>
          <a:noFill/>
        </p:spPr>
        <p:txBody>
          <a:bodyPr wrap="square">
            <a:spAutoFit/>
          </a:bodyPr>
          <a:lstStyle/>
          <a:p>
            <a:pPr algn="l"/>
            <a:r>
              <a:rPr lang="tr-TR" sz="1800" b="1" u="sng" dirty="0"/>
              <a:t>2.1. ÜÇ BOYUTLU KATI MODELLEME</a:t>
            </a:r>
          </a:p>
          <a:p>
            <a:pPr algn="l"/>
            <a:r>
              <a:rPr lang="tr-TR" sz="1400" dirty="0"/>
              <a:t>	Üç boyutlu çizim programları ile katı model ve yüzey oluşturma kavramını anlayabilmek için öncelikle CAD kavramının tam olarak anlaşılması gerekir. </a:t>
            </a:r>
          </a:p>
          <a:p>
            <a:pPr algn="l"/>
            <a:r>
              <a:rPr lang="tr-TR" sz="1400" dirty="0"/>
              <a:t>	“</a:t>
            </a:r>
            <a:r>
              <a:rPr lang="tr-TR" sz="1400" dirty="0" err="1"/>
              <a:t>Compueter</a:t>
            </a:r>
            <a:r>
              <a:rPr lang="tr-TR" sz="1400" dirty="0"/>
              <a:t> </a:t>
            </a:r>
            <a:r>
              <a:rPr lang="tr-TR" sz="1400" dirty="0" err="1"/>
              <a:t>Aided</a:t>
            </a:r>
            <a:r>
              <a:rPr lang="tr-TR" sz="1400" dirty="0"/>
              <a:t> </a:t>
            </a:r>
            <a:r>
              <a:rPr lang="tr-TR" sz="1400" dirty="0" err="1"/>
              <a:t>Desing</a:t>
            </a:r>
            <a:r>
              <a:rPr lang="tr-TR" sz="1400" dirty="0"/>
              <a:t>” kelimelerinin baş harflerinden oluşan CAD kavramının Türkçe karşılığı “Bilgisayar Destekli Çizim” ya da “Bilgisayar Destekli Tasarım” </a:t>
            </a:r>
            <a:r>
              <a:rPr lang="tr-TR" sz="1400" dirty="0" err="1"/>
              <a:t>dır</a:t>
            </a:r>
            <a:r>
              <a:rPr lang="tr-TR" sz="1400" dirty="0"/>
              <a:t>.</a:t>
            </a:r>
          </a:p>
          <a:p>
            <a:pPr algn="l"/>
            <a:r>
              <a:rPr lang="tr-TR" sz="1400" dirty="0"/>
              <a:t>	Bu programlar yardımı ile teknik çizimlerin, klasik çizim araçları kullanılmadan bilgisayar ortamında çizilmesi sağlanır.</a:t>
            </a:r>
          </a:p>
          <a:p>
            <a:pPr algn="l"/>
            <a:r>
              <a:rPr lang="tr-TR" sz="1400" dirty="0"/>
              <a:t>	CAD programları yardımı ile 2 boyutlu tasarımlar ve 3 boyutlu modellemeler yapılmakla birlikte katı modeller üzerine malzeme kaplamaları yapılarak gerçekçi görüntüler elde edilebilir.</a:t>
            </a:r>
          </a:p>
          <a:p>
            <a:pPr algn="l"/>
            <a:r>
              <a:rPr lang="tr-TR" sz="1400" dirty="0"/>
              <a:t>	CAD programları ile oluşturulan katı modeller CAM (</a:t>
            </a:r>
            <a:r>
              <a:rPr lang="tr-TR" sz="1400" dirty="0" err="1"/>
              <a:t>Computer</a:t>
            </a:r>
            <a:r>
              <a:rPr lang="tr-TR" sz="1400" dirty="0"/>
              <a:t> </a:t>
            </a:r>
            <a:r>
              <a:rPr lang="tr-TR" sz="1400" dirty="0" err="1"/>
              <a:t>Aided</a:t>
            </a:r>
            <a:r>
              <a:rPr lang="tr-TR" sz="1400" dirty="0"/>
              <a:t> </a:t>
            </a:r>
            <a:r>
              <a:rPr lang="tr-TR" sz="1400" dirty="0" err="1"/>
              <a:t>Manufacturing</a:t>
            </a:r>
            <a:r>
              <a:rPr lang="tr-TR" sz="1400" dirty="0"/>
              <a:t>) ünitelerinde imal edilirler. Bilgisayar destekli imalat olarak tanımlanan CAM ünitelerine CNC ve 3 boyutlu yazıcılar </a:t>
            </a:r>
          </a:p>
          <a:p>
            <a:pPr algn="l"/>
            <a:r>
              <a:rPr lang="tr-TR" sz="1400" dirty="0"/>
              <a:t>örnek olarak verilebilir.</a:t>
            </a:r>
          </a:p>
          <a:p>
            <a:pPr algn="l"/>
            <a:r>
              <a:rPr lang="tr-TR" sz="1400" dirty="0"/>
              <a:t>	Evlere kadar giren 3 boyutlu yazıcılarda üretimi hedeflenen parça, katı modeli oluşturularak üretilmektedir</a:t>
            </a:r>
            <a:endParaRPr lang="tr-TR" sz="1400" b="1" u="sng" dirty="0"/>
          </a:p>
        </p:txBody>
      </p:sp>
    </p:spTree>
    <p:extLst>
      <p:ext uri="{BB962C8B-B14F-4D97-AF65-F5344CB8AC3E}">
        <p14:creationId xmlns:p14="http://schemas.microsoft.com/office/powerpoint/2010/main" val="114393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5155139"/>
            <a:ext cx="8658708" cy="1600438"/>
          </a:xfrm>
          <a:prstGeom prst="rect">
            <a:avLst/>
          </a:prstGeom>
          <a:noFill/>
        </p:spPr>
        <p:txBody>
          <a:bodyPr wrap="square">
            <a:spAutoFit/>
          </a:bodyPr>
          <a:lstStyle/>
          <a:p>
            <a:pPr algn="l"/>
            <a:r>
              <a:rPr lang="tr-TR" sz="1400" dirty="0"/>
              <a:t>	</a:t>
            </a:r>
            <a:r>
              <a:rPr lang="tr-TR" sz="1400" dirty="0" err="1"/>
              <a:t>Katıı</a:t>
            </a:r>
            <a:r>
              <a:rPr lang="tr-TR" sz="1400" dirty="0"/>
              <a:t> modelleme, iki eksenli çizime üçüncü boyut kazandırma işlemidir. “</a:t>
            </a:r>
            <a:r>
              <a:rPr lang="tr-TR" sz="1400" dirty="0" err="1"/>
              <a:t>Create</a:t>
            </a:r>
            <a:r>
              <a:rPr lang="tr-TR" sz="1400" dirty="0"/>
              <a:t> </a:t>
            </a:r>
            <a:r>
              <a:rPr lang="tr-TR" sz="1400" dirty="0" err="1"/>
              <a:t>Sketch</a:t>
            </a:r>
            <a:r>
              <a:rPr lang="tr-TR" sz="1400" dirty="0"/>
              <a:t>” komutu </a:t>
            </a:r>
            <a:r>
              <a:rPr lang="tr-TR" sz="1400" dirty="0" err="1"/>
              <a:t>kullanılarak</a:t>
            </a:r>
            <a:r>
              <a:rPr lang="tr-TR" sz="1400" dirty="0"/>
              <a:t> oluşturulan iki eksenli çizim, aşağıda yer alan komutlar kullanılarak üç eksenli katı model ve </a:t>
            </a:r>
            <a:r>
              <a:rPr lang="tr-TR" sz="1400" dirty="0" err="1"/>
              <a:t>yüzeyler</a:t>
            </a:r>
            <a:r>
              <a:rPr lang="tr-TR" sz="1400" dirty="0"/>
              <a:t> hâline getirilebilir.</a:t>
            </a:r>
          </a:p>
          <a:p>
            <a:pPr algn="l"/>
            <a:r>
              <a:rPr lang="tr-TR" sz="1400" dirty="0"/>
              <a:t>Bu bölümde katı modeller, oluşturma, düzenleme ve görselleştirme olmak üzere üç ana başlık </a:t>
            </a:r>
          </a:p>
          <a:p>
            <a:pPr algn="l"/>
            <a:r>
              <a:rPr lang="tr-TR" sz="1400" dirty="0"/>
              <a:t>altında ele alınacaktır. İki boyutlu tasarımlar farklı yöntemler ile kullanılarak üç boyutlu katı modeller haline getirilir. Bu yöntemler şunlardır:</a:t>
            </a:r>
          </a:p>
          <a:p>
            <a:pPr algn="l"/>
            <a:endParaRPr lang="tr-TR" sz="1400" b="1" u="sng" dirty="0"/>
          </a:p>
        </p:txBody>
      </p:sp>
      <p:pic>
        <p:nvPicPr>
          <p:cNvPr id="5" name="Resim 4">
            <a:extLst>
              <a:ext uri="{FF2B5EF4-FFF2-40B4-BE49-F238E27FC236}">
                <a16:creationId xmlns:a16="http://schemas.microsoft.com/office/drawing/2014/main" id="{862859D8-90A4-CE22-D234-9988272AA5A9}"/>
              </a:ext>
            </a:extLst>
          </p:cNvPr>
          <p:cNvPicPr>
            <a:picLocks noChangeAspect="1"/>
          </p:cNvPicPr>
          <p:nvPr/>
        </p:nvPicPr>
        <p:blipFill rotWithShape="1">
          <a:blip r:embed="rId4"/>
          <a:srcRect l="27163" t="25917" r="29526" b="14999"/>
          <a:stretch/>
        </p:blipFill>
        <p:spPr>
          <a:xfrm>
            <a:off x="2339752" y="1731057"/>
            <a:ext cx="4020390" cy="3085007"/>
          </a:xfrm>
          <a:prstGeom prst="rect">
            <a:avLst/>
          </a:prstGeom>
        </p:spPr>
      </p:pic>
      <p:sp>
        <p:nvSpPr>
          <p:cNvPr id="9" name="Rectangle 2">
            <a:extLst>
              <a:ext uri="{FF2B5EF4-FFF2-40B4-BE49-F238E27FC236}">
                <a16:creationId xmlns:a16="http://schemas.microsoft.com/office/drawing/2014/main" id="{1F4113AD-DBE3-8702-CA41-4B660876C02C}"/>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375156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2092881"/>
          </a:xfrm>
          <a:prstGeom prst="rect">
            <a:avLst/>
          </a:prstGeom>
          <a:noFill/>
        </p:spPr>
        <p:txBody>
          <a:bodyPr wrap="square">
            <a:spAutoFit/>
          </a:bodyPr>
          <a:lstStyle/>
          <a:p>
            <a:pPr marL="273050" indent="-273050" algn="l"/>
            <a:r>
              <a:rPr lang="tr-TR" sz="1800" b="1" u="sng" dirty="0"/>
              <a:t>2.1.1. </a:t>
            </a:r>
            <a:r>
              <a:rPr lang="tr-TR" sz="1800" b="1" u="sng" dirty="0" err="1"/>
              <a:t>Extrude</a:t>
            </a:r>
            <a:r>
              <a:rPr lang="tr-TR" sz="1800" b="1" u="sng" dirty="0"/>
              <a:t> (Yükselterek Katılaştırma)</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Extrude</a:t>
            </a:r>
            <a:endParaRPr lang="tr-TR" sz="1400" dirty="0"/>
          </a:p>
          <a:p>
            <a:pPr algn="l"/>
            <a:r>
              <a:rPr lang="tr-TR" sz="1400" b="1" dirty="0"/>
              <a:t>Klavye Kısa yolu: </a:t>
            </a:r>
            <a:r>
              <a:rPr lang="tr-TR" sz="1400" dirty="0"/>
              <a:t>  E</a:t>
            </a:r>
          </a:p>
          <a:p>
            <a:pPr algn="l"/>
            <a:r>
              <a:rPr lang="tr-TR" sz="1400" dirty="0"/>
              <a:t>	Oluşturulan iki boyutlu çizime, yükseklik değeri vererek katı model oluşturma komutudur. Bu komutun uygulanmasında temel düzlemler kullanılabileceği gibi, yardımcı düzlemler de kullanılabilir. Bu komuttan hacim oluşturmak için yararlanılabileceği gibi parçadan hacim çıkarmak için de yararlanılabilir. Komut parametreleri şu şekildedir</a:t>
            </a:r>
            <a:endParaRPr lang="tr-TR" sz="1400" b="1" u="sng" dirty="0"/>
          </a:p>
        </p:txBody>
      </p:sp>
      <p:pic>
        <p:nvPicPr>
          <p:cNvPr id="4" name="Resim 3">
            <a:extLst>
              <a:ext uri="{FF2B5EF4-FFF2-40B4-BE49-F238E27FC236}">
                <a16:creationId xmlns:a16="http://schemas.microsoft.com/office/drawing/2014/main" id="{488EB0B5-C652-F58B-B73B-426B5C27C1FA}"/>
              </a:ext>
            </a:extLst>
          </p:cNvPr>
          <p:cNvPicPr>
            <a:picLocks noChangeAspect="1"/>
          </p:cNvPicPr>
          <p:nvPr/>
        </p:nvPicPr>
        <p:blipFill rotWithShape="1">
          <a:blip r:embed="rId4"/>
          <a:srcRect l="36421" t="67254" r="59855" b="27714"/>
          <a:stretch/>
        </p:blipFill>
        <p:spPr>
          <a:xfrm>
            <a:off x="1619672" y="2492896"/>
            <a:ext cx="378989" cy="288032"/>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174326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4829206"/>
            <a:ext cx="8658708" cy="1415772"/>
          </a:xfrm>
          <a:prstGeom prst="rect">
            <a:avLst/>
          </a:prstGeom>
          <a:noFill/>
        </p:spPr>
        <p:txBody>
          <a:bodyPr wrap="square">
            <a:spAutoFit/>
          </a:bodyPr>
          <a:lstStyle/>
          <a:p>
            <a:pPr marL="273050" indent="-273050" algn="l"/>
            <a:r>
              <a:rPr lang="tr-TR" sz="1600" b="1" u="sng" dirty="0"/>
              <a:t>En önemli parametre olan operasyon türleri şunlardır:</a:t>
            </a:r>
          </a:p>
          <a:p>
            <a:pPr marL="273050" indent="-273050" algn="l"/>
            <a:r>
              <a:rPr lang="tr-TR" sz="1400" b="1" dirty="0"/>
              <a:t>• </a:t>
            </a:r>
            <a:r>
              <a:rPr lang="tr-TR" sz="1400" b="1" dirty="0" err="1"/>
              <a:t>Join</a:t>
            </a:r>
            <a:r>
              <a:rPr lang="tr-TR" sz="1400" b="1" dirty="0"/>
              <a:t>	: </a:t>
            </a:r>
            <a:r>
              <a:rPr lang="tr-TR" sz="1400" dirty="0"/>
              <a:t>Daha önce oluşturulan bir gövdeye birleşik obje oluşturulur. </a:t>
            </a:r>
          </a:p>
          <a:p>
            <a:pPr marL="273050" indent="-273050" algn="l"/>
            <a:r>
              <a:rPr lang="tr-TR" sz="1400" b="1" dirty="0"/>
              <a:t>• </a:t>
            </a:r>
            <a:r>
              <a:rPr lang="tr-TR" sz="1400" b="1" dirty="0" err="1"/>
              <a:t>Cut</a:t>
            </a:r>
            <a:r>
              <a:rPr lang="tr-TR" sz="1400" b="1" dirty="0"/>
              <a:t>	: </a:t>
            </a:r>
            <a:r>
              <a:rPr lang="tr-TR" sz="1400" dirty="0"/>
              <a:t>Daha önce oluşturulan bir gövde üzerinden kesme operasyonu yapar. </a:t>
            </a:r>
          </a:p>
          <a:p>
            <a:pPr marL="273050" indent="-273050" algn="l"/>
            <a:r>
              <a:rPr lang="tr-TR" sz="1400" b="1" dirty="0"/>
              <a:t>• </a:t>
            </a:r>
            <a:r>
              <a:rPr lang="tr-TR" sz="1400" b="1" dirty="0" err="1"/>
              <a:t>Intersect</a:t>
            </a:r>
            <a:r>
              <a:rPr lang="tr-TR" sz="1400" b="1" dirty="0"/>
              <a:t>	: </a:t>
            </a:r>
            <a:r>
              <a:rPr lang="tr-TR" sz="1400" dirty="0"/>
              <a:t>Daha önce oluşturulan bir gövde ile kesişim objesi oluşturulur. </a:t>
            </a:r>
          </a:p>
          <a:p>
            <a:pPr marL="273050" indent="-273050" algn="l"/>
            <a:r>
              <a:rPr lang="tr-TR" sz="1400" b="1" dirty="0"/>
              <a:t>• New Body: </a:t>
            </a:r>
            <a:r>
              <a:rPr lang="tr-TR" sz="1400" dirty="0"/>
              <a:t>Yeni gövde oluşturulur (başlangıçta kabul edilen değerdir). </a:t>
            </a:r>
          </a:p>
          <a:p>
            <a:pPr marL="273050" indent="-273050" algn="l"/>
            <a:r>
              <a:rPr lang="tr-TR" sz="1400" dirty="0"/>
              <a:t>• </a:t>
            </a:r>
            <a:r>
              <a:rPr lang="tr-TR" sz="1400" b="1" dirty="0"/>
              <a:t>New Component: </a:t>
            </a:r>
            <a:r>
              <a:rPr lang="tr-TR" sz="1400" dirty="0"/>
              <a:t>Montaj parçası oluşturulur</a:t>
            </a:r>
          </a:p>
        </p:txBody>
      </p:sp>
      <p:pic>
        <p:nvPicPr>
          <p:cNvPr id="5" name="Resim 4">
            <a:extLst>
              <a:ext uri="{FF2B5EF4-FFF2-40B4-BE49-F238E27FC236}">
                <a16:creationId xmlns:a16="http://schemas.microsoft.com/office/drawing/2014/main" id="{36120B8E-DBBB-A33F-B380-EEC16B3599AB}"/>
              </a:ext>
            </a:extLst>
          </p:cNvPr>
          <p:cNvPicPr>
            <a:picLocks noChangeAspect="1"/>
          </p:cNvPicPr>
          <p:nvPr/>
        </p:nvPicPr>
        <p:blipFill rotWithShape="1">
          <a:blip r:embed="rId4"/>
          <a:srcRect l="24167" t="30400" r="27951" b="22001"/>
          <a:stretch/>
        </p:blipFill>
        <p:spPr>
          <a:xfrm>
            <a:off x="1222262" y="1676844"/>
            <a:ext cx="4933913" cy="2758883"/>
          </a:xfrm>
          <a:prstGeom prst="rect">
            <a:avLst/>
          </a:prstGeom>
        </p:spPr>
      </p:pic>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50615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28800"/>
            <a:ext cx="8658708" cy="769441"/>
          </a:xfrm>
          <a:prstGeom prst="rect">
            <a:avLst/>
          </a:prstGeom>
          <a:noFill/>
        </p:spPr>
        <p:txBody>
          <a:bodyPr wrap="square">
            <a:spAutoFit/>
          </a:bodyPr>
          <a:lstStyle/>
          <a:p>
            <a:pPr marL="273050" indent="-273050" algn="l"/>
            <a:r>
              <a:rPr lang="tr-TR" sz="1600" b="1" u="sng" dirty="0"/>
              <a:t>Üç temel düzlemde oluşturulan katılaştırma yöntemleri aşağıda verilmiştir: </a:t>
            </a:r>
          </a:p>
          <a:p>
            <a:pPr marL="273050" indent="-273050" algn="l"/>
            <a:r>
              <a:rPr lang="tr-TR" sz="1400" dirty="0"/>
              <a:t>1) Ön düzleme (Front) dikdörtgen çizilerek “</a:t>
            </a:r>
            <a:r>
              <a:rPr lang="tr-TR" sz="1400" dirty="0" err="1"/>
              <a:t>Extrude</a:t>
            </a:r>
            <a:r>
              <a:rPr lang="tr-TR" sz="1400" dirty="0"/>
              <a:t>” komutu çağrılır . “</a:t>
            </a:r>
            <a:r>
              <a:rPr lang="tr-TR" sz="1400" dirty="0" err="1"/>
              <a:t>Distance</a:t>
            </a:r>
            <a:r>
              <a:rPr lang="tr-TR" sz="1400" dirty="0"/>
              <a:t>” değeri olarak 50 mm girilerek katı model tamamlanır</a:t>
            </a:r>
          </a:p>
        </p:txBody>
      </p:sp>
      <p:pic>
        <p:nvPicPr>
          <p:cNvPr id="4" name="Resim 3">
            <a:extLst>
              <a:ext uri="{FF2B5EF4-FFF2-40B4-BE49-F238E27FC236}">
                <a16:creationId xmlns:a16="http://schemas.microsoft.com/office/drawing/2014/main" id="{C83F30D0-3CEC-145A-9DEE-4D4B77673877}"/>
              </a:ext>
            </a:extLst>
          </p:cNvPr>
          <p:cNvPicPr>
            <a:picLocks noChangeAspect="1"/>
          </p:cNvPicPr>
          <p:nvPr/>
        </p:nvPicPr>
        <p:blipFill rotWithShape="1">
          <a:blip r:embed="rId4"/>
          <a:srcRect l="32978" t="28560" r="29223" b="52146"/>
          <a:stretch/>
        </p:blipFill>
        <p:spPr>
          <a:xfrm>
            <a:off x="242646" y="2978423"/>
            <a:ext cx="8591642" cy="2466801"/>
          </a:xfrm>
          <a:prstGeom prst="rect">
            <a:avLst/>
          </a:prstGeom>
        </p:spPr>
      </p:pic>
      <p:sp>
        <p:nvSpPr>
          <p:cNvPr id="10" name="Rectangle 2">
            <a:extLst>
              <a:ext uri="{FF2B5EF4-FFF2-40B4-BE49-F238E27FC236}">
                <a16:creationId xmlns:a16="http://schemas.microsoft.com/office/drawing/2014/main" id="{E44F077F-3A75-8C8C-E486-CC8025D5A8B9}"/>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309698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874390"/>
            <a:ext cx="8658708" cy="523220"/>
          </a:xfrm>
          <a:prstGeom prst="rect">
            <a:avLst/>
          </a:prstGeom>
          <a:noFill/>
        </p:spPr>
        <p:txBody>
          <a:bodyPr wrap="square">
            <a:spAutoFit/>
          </a:bodyPr>
          <a:lstStyle/>
          <a:p>
            <a:pPr marL="273050" indent="-273050" algn="l"/>
            <a:r>
              <a:rPr lang="tr-TR" sz="1400" dirty="0"/>
              <a:t>2) Sağ düzleme (Right) L profil çizilerek “</a:t>
            </a:r>
            <a:r>
              <a:rPr lang="tr-TR" sz="1400" dirty="0" err="1"/>
              <a:t>Extrude</a:t>
            </a:r>
            <a:r>
              <a:rPr lang="tr-TR" sz="1400" dirty="0"/>
              <a:t>” komutu çağrılır. “</a:t>
            </a:r>
            <a:r>
              <a:rPr lang="tr-TR" sz="1400" dirty="0" err="1"/>
              <a:t>Distance</a:t>
            </a:r>
            <a:r>
              <a:rPr lang="tr-TR" sz="1400" dirty="0"/>
              <a:t>” değeri olarak -30 mm girilerek ters yöne doğru katı model tamamlanır.</a:t>
            </a:r>
          </a:p>
        </p:txBody>
      </p:sp>
      <p:pic>
        <p:nvPicPr>
          <p:cNvPr id="4" name="Resim 3">
            <a:extLst>
              <a:ext uri="{FF2B5EF4-FFF2-40B4-BE49-F238E27FC236}">
                <a16:creationId xmlns:a16="http://schemas.microsoft.com/office/drawing/2014/main" id="{C83F30D0-3CEC-145A-9DEE-4D4B77673877}"/>
              </a:ext>
            </a:extLst>
          </p:cNvPr>
          <p:cNvPicPr>
            <a:picLocks noChangeAspect="1"/>
          </p:cNvPicPr>
          <p:nvPr/>
        </p:nvPicPr>
        <p:blipFill rotWithShape="1">
          <a:blip r:embed="rId4"/>
          <a:srcRect l="32978" t="60247" r="29223" b="19692"/>
          <a:stretch/>
        </p:blipFill>
        <p:spPr>
          <a:xfrm>
            <a:off x="276179" y="2762917"/>
            <a:ext cx="8591642" cy="2564904"/>
          </a:xfrm>
          <a:prstGeom prst="rect">
            <a:avLst/>
          </a:prstGeom>
        </p:spPr>
      </p:pic>
      <p:sp>
        <p:nvSpPr>
          <p:cNvPr id="5" name="Rectangle 2">
            <a:extLst>
              <a:ext uri="{FF2B5EF4-FFF2-40B4-BE49-F238E27FC236}">
                <a16:creationId xmlns:a16="http://schemas.microsoft.com/office/drawing/2014/main" id="{98AFE1B2-14E4-EBC1-1699-A157DA74B6F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121437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2024588"/>
            <a:ext cx="8658708" cy="523220"/>
          </a:xfrm>
          <a:prstGeom prst="rect">
            <a:avLst/>
          </a:prstGeom>
          <a:noFill/>
        </p:spPr>
        <p:txBody>
          <a:bodyPr wrap="square">
            <a:spAutoFit/>
          </a:bodyPr>
          <a:lstStyle/>
          <a:p>
            <a:pPr marL="273050" indent="-273050" algn="l"/>
            <a:r>
              <a:rPr lang="tr-TR" sz="1400" dirty="0"/>
              <a:t>3) Ön düzleme (Top) U profil çizilerek “</a:t>
            </a:r>
            <a:r>
              <a:rPr lang="tr-TR" sz="1400" dirty="0" err="1"/>
              <a:t>Extrude</a:t>
            </a:r>
            <a:r>
              <a:rPr lang="tr-TR" sz="1400" dirty="0"/>
              <a:t>” komutu çağrılır. “</a:t>
            </a:r>
            <a:r>
              <a:rPr lang="tr-TR" sz="1400" dirty="0" err="1"/>
              <a:t>Distance</a:t>
            </a:r>
            <a:r>
              <a:rPr lang="tr-TR" sz="1400" dirty="0"/>
              <a:t>” değeri olarak 50 mm girilerek katı model tamamlanır.</a:t>
            </a:r>
          </a:p>
        </p:txBody>
      </p:sp>
      <p:pic>
        <p:nvPicPr>
          <p:cNvPr id="5" name="Resim 4">
            <a:extLst>
              <a:ext uri="{FF2B5EF4-FFF2-40B4-BE49-F238E27FC236}">
                <a16:creationId xmlns:a16="http://schemas.microsoft.com/office/drawing/2014/main" id="{7485CF48-305C-C86F-EFAC-4919F9FB1D6A}"/>
              </a:ext>
            </a:extLst>
          </p:cNvPr>
          <p:cNvPicPr>
            <a:picLocks noChangeAspect="1"/>
          </p:cNvPicPr>
          <p:nvPr/>
        </p:nvPicPr>
        <p:blipFill rotWithShape="1">
          <a:blip r:embed="rId4"/>
          <a:srcRect l="33079" t="43355" r="29402" b="37009"/>
          <a:stretch/>
        </p:blipFill>
        <p:spPr>
          <a:xfrm>
            <a:off x="780864" y="2708920"/>
            <a:ext cx="7582272" cy="2232249"/>
          </a:xfrm>
          <a:prstGeom prst="rect">
            <a:avLst/>
          </a:prstGeom>
        </p:spPr>
      </p:pic>
      <p:sp>
        <p:nvSpPr>
          <p:cNvPr id="9" name="Rectangle 2">
            <a:extLst>
              <a:ext uri="{FF2B5EF4-FFF2-40B4-BE49-F238E27FC236}">
                <a16:creationId xmlns:a16="http://schemas.microsoft.com/office/drawing/2014/main" id="{963AF3B3-7604-2919-D3A3-9E28CE775C49}"/>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30982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2024588"/>
            <a:ext cx="8658708" cy="984885"/>
          </a:xfrm>
          <a:prstGeom prst="rect">
            <a:avLst/>
          </a:prstGeom>
          <a:noFill/>
        </p:spPr>
        <p:txBody>
          <a:bodyPr wrap="square">
            <a:spAutoFit/>
          </a:bodyPr>
          <a:lstStyle/>
          <a:p>
            <a:pPr marL="273050" indent="-273050" algn="l"/>
            <a:r>
              <a:rPr lang="tr-TR" sz="1600" b="1" u="sng" dirty="0" err="1"/>
              <a:t>Cut</a:t>
            </a:r>
            <a:r>
              <a:rPr lang="tr-TR" sz="1600" b="1" u="sng" dirty="0"/>
              <a:t> (Kesme) operasyonu için iki farklı uygulama aşağıda verilmiştir.</a:t>
            </a:r>
          </a:p>
          <a:p>
            <a:pPr marL="273050" indent="-273050" algn="l"/>
            <a:r>
              <a:rPr lang="tr-TR" sz="1400" dirty="0"/>
              <a:t>	1-50x50x30 birim boyutlarında oluşturulan dikdörtgenler prizmasının ön düzleminde </a:t>
            </a:r>
            <a:r>
              <a:rPr lang="tr-TR" sz="1400" dirty="0" err="1"/>
              <a:t>Sketch</a:t>
            </a:r>
            <a:r>
              <a:rPr lang="tr-TR" sz="1400" dirty="0"/>
              <a:t> (Çizim Düzlemi) açılır ve orta kısmına çapı 10 mm olan çember çizilir. Katı oluşturma komutunun  “</a:t>
            </a:r>
            <a:r>
              <a:rPr lang="tr-TR" sz="1400" dirty="0" err="1"/>
              <a:t>Cut</a:t>
            </a:r>
            <a:r>
              <a:rPr lang="tr-TR" sz="1400" dirty="0"/>
              <a:t>” operasyonu ile boydan boya kesilir.</a:t>
            </a:r>
          </a:p>
        </p:txBody>
      </p:sp>
      <p:pic>
        <p:nvPicPr>
          <p:cNvPr id="4" name="Resim 3">
            <a:extLst>
              <a:ext uri="{FF2B5EF4-FFF2-40B4-BE49-F238E27FC236}">
                <a16:creationId xmlns:a16="http://schemas.microsoft.com/office/drawing/2014/main" id="{FC332331-9973-2716-1410-E82D5EAF4BA1}"/>
              </a:ext>
            </a:extLst>
          </p:cNvPr>
          <p:cNvPicPr>
            <a:picLocks noChangeAspect="1"/>
          </p:cNvPicPr>
          <p:nvPr/>
        </p:nvPicPr>
        <p:blipFill rotWithShape="1">
          <a:blip r:embed="rId4"/>
          <a:srcRect l="30313" t="33201" r="28738" b="31800"/>
          <a:stretch/>
        </p:blipFill>
        <p:spPr>
          <a:xfrm>
            <a:off x="1222262" y="3085342"/>
            <a:ext cx="6878129" cy="3306793"/>
          </a:xfrm>
          <a:prstGeom prst="rect">
            <a:avLst/>
          </a:prstGeom>
        </p:spPr>
      </p:pic>
      <p:sp>
        <p:nvSpPr>
          <p:cNvPr id="9" name="Rectangle 2">
            <a:extLst>
              <a:ext uri="{FF2B5EF4-FFF2-40B4-BE49-F238E27FC236}">
                <a16:creationId xmlns:a16="http://schemas.microsoft.com/office/drawing/2014/main" id="{3D1C9B06-58CF-3E3A-67B9-2E2AE5B5A58A}"/>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48776538"/>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2738</TotalTime>
  <Words>640</Words>
  <Application>Microsoft Office PowerPoint</Application>
  <PresentationFormat>Ekran Gösterisi (4:3)</PresentationFormat>
  <Paragraphs>58</Paragraphs>
  <Slides>11</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Microsoft Sans Serif</vt:lpstr>
      <vt:lpstr>powerpoint-template-24</vt:lpstr>
      <vt:lpstr>2.1. ÜÇ BOYUTLU KATI MODELLEME ÜÇ BOYUTLU MODEL OLUŞTURMA VE DÜZENLEME  Üç boyutlu çizim ortamı komutları.  1-Extrude-Kalınlık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57</cp:revision>
  <dcterms:created xsi:type="dcterms:W3CDTF">2021-12-22T17:52:59Z</dcterms:created>
  <dcterms:modified xsi:type="dcterms:W3CDTF">2024-12-05T17:38:48Z</dcterms:modified>
</cp:coreProperties>
</file>